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2"/>
  </p:notesMasterIdLst>
  <p:sldIdLst>
    <p:sldId id="257" r:id="rId2"/>
    <p:sldId id="260" r:id="rId3"/>
    <p:sldId id="271" r:id="rId4"/>
    <p:sldId id="272" r:id="rId5"/>
    <p:sldId id="268" r:id="rId6"/>
    <p:sldId id="266" r:id="rId7"/>
    <p:sldId id="273" r:id="rId8"/>
    <p:sldId id="270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23"/>
    <a:srgbClr val="3A6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F4EEE-A927-42E3-8317-D9DDC3895D8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2BF05-3418-4778-9D1F-362A1B27A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27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29d03e45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29d03e45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89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5762367" y="3128900"/>
            <a:ext cx="5469600" cy="17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900"/>
              <a:buNone/>
              <a:defRPr sz="25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5762400" y="2082600"/>
            <a:ext cx="5469600" cy="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cxnSp>
        <p:nvCxnSpPr>
          <p:cNvPr id="171" name="Google Shape;171;p23"/>
          <p:cNvCxnSpPr/>
          <p:nvPr/>
        </p:nvCxnSpPr>
        <p:spPr>
          <a:xfrm>
            <a:off x="-32000" y="1055400"/>
            <a:ext cx="82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3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t="52050" b="23338"/>
          <a:stretch/>
        </p:blipFill>
        <p:spPr>
          <a:xfrm>
            <a:off x="0" y="0"/>
            <a:ext cx="12192000" cy="20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>
            <a:off x="0" y="0"/>
            <a:ext cx="12192000" cy="20004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2440400" y="246890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440400" y="3172491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/>
          </p:nvPr>
        </p:nvSpPr>
        <p:spPr>
          <a:xfrm>
            <a:off x="7679800" y="246890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7679803" y="3172491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/>
          </p:nvPr>
        </p:nvSpPr>
        <p:spPr>
          <a:xfrm>
            <a:off x="2440400" y="402796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2440400" y="4731567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/>
          </p:nvPr>
        </p:nvSpPr>
        <p:spPr>
          <a:xfrm>
            <a:off x="7679800" y="4027960"/>
            <a:ext cx="323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rgbClr val="93C5A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7679803" y="4731567"/>
            <a:ext cx="32396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0" y="2472500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4031567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3" hasCustomPrompt="1"/>
          </p:nvPr>
        </p:nvSpPr>
        <p:spPr>
          <a:xfrm>
            <a:off x="6195167" y="2472500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4" hasCustomPrompt="1"/>
          </p:nvPr>
        </p:nvSpPr>
        <p:spPr>
          <a:xfrm>
            <a:off x="6195167" y="4031567"/>
            <a:ext cx="1397600" cy="1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3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1604" b="4121"/>
          <a:stretch/>
        </p:blipFill>
        <p:spPr>
          <a:xfrm>
            <a:off x="1" y="0"/>
            <a:ext cx="12192004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B25">
              <a:alpha val="754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60000" y="1983467"/>
            <a:ext cx="7582800" cy="2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60000" y="4646524"/>
            <a:ext cx="5792000" cy="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-31800" y="6018000"/>
            <a:ext cx="12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Deca"/>
              <a:buNone/>
              <a:defRPr sz="32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23967"/>
            <a:ext cx="10272000" cy="4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9" r:id="rId2"/>
    <p:sldLayoutId id="2147483659" r:id="rId3"/>
    <p:sldLayoutId id="214748364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andmarkets.com/reports/5348388/home-and-garden-retailing-in-india-secto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andmarkets.com/reports/5636708/global-gardening-equipment-market-size-share-and#src-pos-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960000" y="1418054"/>
            <a:ext cx="7582800" cy="201094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6"/>
                </a:solidFill>
                <a:latin typeface="Lexend Deca" panose="020B0604020202020204" charset="0"/>
                <a:cs typeface="Levenim MT" panose="020B0604020202020204" pitchFamily="2" charset="-79"/>
              </a:rPr>
              <a:t>Mini Project</a:t>
            </a:r>
            <a:br>
              <a:rPr lang="en" sz="5400" b="1" dirty="0">
                <a:solidFill>
                  <a:schemeClr val="accent6"/>
                </a:solidFill>
                <a:latin typeface="Lexend Deca" panose="020B0604020202020204" charset="0"/>
                <a:cs typeface="Levenim MT" panose="020B0604020202020204" pitchFamily="2" charset="-79"/>
              </a:rPr>
            </a:br>
            <a:r>
              <a:rPr lang="en" sz="5400" dirty="0">
                <a:solidFill>
                  <a:schemeClr val="accent6"/>
                </a:solidFill>
                <a:latin typeface="Lexend Deca" panose="020B0604020202020204" charset="0"/>
                <a:cs typeface="Levenim MT" panose="020B0604020202020204" pitchFamily="2" charset="-79"/>
              </a:rPr>
              <a:t>Team 1</a:t>
            </a:r>
            <a:endParaRPr sz="5400" dirty="0">
              <a:solidFill>
                <a:schemeClr val="accent6"/>
              </a:solidFill>
              <a:latin typeface="Lexend Deca" panose="020B0604020202020204" charset="0"/>
              <a:cs typeface="Levenim MT" panose="020B0604020202020204" pitchFamily="2" charset="-79"/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802432" y="3269978"/>
            <a:ext cx="11243387" cy="29722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1. Abhishek Dengi:01FE20BAR046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2. Nakul Sharathkumar: 01FE20BAR027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3. Nitin Mahadev Ghorpade: 01FE20BAR038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4. Patanjali Joshi: 01FE20BAR036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5. Samarth Vengurlekar: 01FE20BAR006</a:t>
            </a:r>
          </a:p>
        </p:txBody>
      </p:sp>
      <p:sp>
        <p:nvSpPr>
          <p:cNvPr id="213" name="Google Shape;213;p32"/>
          <p:cNvSpPr/>
          <p:nvPr/>
        </p:nvSpPr>
        <p:spPr>
          <a:xfrm>
            <a:off x="960000" y="615820"/>
            <a:ext cx="803355" cy="80752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latin typeface="Lexend Dec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F0061-583C-521B-9231-53B4410C1FC3}"/>
              </a:ext>
            </a:extLst>
          </p:cNvPr>
          <p:cNvSpPr txBox="1"/>
          <p:nvPr/>
        </p:nvSpPr>
        <p:spPr>
          <a:xfrm>
            <a:off x="159026" y="6092687"/>
            <a:ext cx="10942983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Department Of Automation and Robotics, 2022-2023</a:t>
            </a:r>
          </a:p>
        </p:txBody>
      </p:sp>
    </p:spTree>
    <p:extLst>
      <p:ext uri="{BB962C8B-B14F-4D97-AF65-F5344CB8AC3E}">
        <p14:creationId xmlns:p14="http://schemas.microsoft.com/office/powerpoint/2010/main" val="290722264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8;p34">
            <a:extLst>
              <a:ext uri="{FF2B5EF4-FFF2-40B4-BE49-F238E27FC236}">
                <a16:creationId xmlns:a16="http://schemas.microsoft.com/office/drawing/2014/main" id="{37320F34-2278-463C-759A-D0A330F953F1}"/>
              </a:ext>
            </a:extLst>
          </p:cNvPr>
          <p:cNvSpPr txBox="1">
            <a:spLocks/>
          </p:cNvSpPr>
          <p:nvPr/>
        </p:nvSpPr>
        <p:spPr>
          <a:xfrm>
            <a:off x="960000" y="481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 kern="0">
                <a:solidFill>
                  <a:schemeClr val="accent6"/>
                </a:solidFill>
                <a:latin typeface="Lexend Deca" panose="020B0604020202020204" charset="0"/>
              </a:rPr>
              <a:t>Conclusion</a:t>
            </a:r>
            <a:endParaRPr lang="en-US" sz="6600" b="1" kern="0" dirty="0">
              <a:solidFill>
                <a:schemeClr val="accent6"/>
              </a:solidFill>
              <a:latin typeface="Lexend Deca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BEA4B-7508-D3D8-4443-564B2977F538}"/>
              </a:ext>
            </a:extLst>
          </p:cNvPr>
          <p:cNvSpPr txBox="1"/>
          <p:nvPr/>
        </p:nvSpPr>
        <p:spPr>
          <a:xfrm>
            <a:off x="877078" y="2276669"/>
            <a:ext cx="108048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u="none" strike="noStrike" baseline="0" dirty="0">
                <a:solidFill>
                  <a:schemeClr val="accent6"/>
                </a:solidFill>
                <a:latin typeface="Barlow" panose="00000500000000000000" pitchFamily="2" charset="0"/>
              </a:rPr>
              <a:t>The domestic irrigation system will improve the efficiency of watering the garden and reduce water usage. The system would consist of a network of sprinklers or drip lines, controlled by the central control unit, to efficiently distribute water to plants and lawns. The sensor-based irrigation system will also reduce the amount of time and effort required in maintaining the </a:t>
            </a:r>
            <a:r>
              <a:rPr lang="en-US" sz="2400" b="0" i="0" u="none" strike="noStrike" baseline="0">
                <a:solidFill>
                  <a:schemeClr val="accent6"/>
                </a:solidFill>
                <a:latin typeface="Barlow" panose="00000500000000000000" pitchFamily="2" charset="0"/>
              </a:rPr>
              <a:t>garden. </a:t>
            </a:r>
            <a:r>
              <a:rPr lang="en-US" sz="2400" b="0" i="0" u="none" strike="noStrike" baseline="0" dirty="0">
                <a:solidFill>
                  <a:schemeClr val="accent6"/>
                </a:solidFill>
                <a:latin typeface="Barlow" panose="00000500000000000000" pitchFamily="2" charset="0"/>
              </a:rPr>
              <a:t>Overall, the domestic irrigation system project would help improve the sustainability and aesthetic of the community. </a:t>
            </a:r>
            <a:endParaRPr lang="en-IN" sz="24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16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/>
        </p:nvSpPr>
        <p:spPr>
          <a:xfrm>
            <a:off x="8218800" y="840000"/>
            <a:ext cx="3114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Lexend Deca ExtraLight"/>
                <a:ea typeface="Lexend Deca ExtraLight"/>
                <a:cs typeface="Lexend Deca ExtraLight"/>
                <a:sym typeface="Lexend Deca ExtraLight"/>
              </a:rPr>
              <a:t>Automated Domestic Irrigation System</a:t>
            </a:r>
          </a:p>
        </p:txBody>
      </p:sp>
      <p:sp>
        <p:nvSpPr>
          <p:cNvPr id="8" name="Google Shape;492;p45">
            <a:extLst>
              <a:ext uri="{FF2B5EF4-FFF2-40B4-BE49-F238E27FC236}">
                <a16:creationId xmlns:a16="http://schemas.microsoft.com/office/drawing/2014/main" id="{09896110-3DB3-D36C-9916-262F0B350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943433"/>
            <a:ext cx="5438364" cy="118671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b="1" dirty="0">
                <a:solidFill>
                  <a:schemeClr val="accent6"/>
                </a:solidFill>
                <a:latin typeface="Lexend Deca" panose="020B0604020202020204" charset="0"/>
              </a:rPr>
              <a:t>The Problem</a:t>
            </a:r>
            <a:endParaRPr lang="en-US" sz="6000" b="1" dirty="0">
              <a:solidFill>
                <a:schemeClr val="accent6"/>
              </a:solidFill>
              <a:latin typeface="Lexend Deca" panose="020B0604020202020204" charset="0"/>
            </a:endParaRPr>
          </a:p>
        </p:txBody>
      </p:sp>
      <p:sp>
        <p:nvSpPr>
          <p:cNvPr id="9" name="Google Shape;493;p45">
            <a:extLst>
              <a:ext uri="{FF2B5EF4-FFF2-40B4-BE49-F238E27FC236}">
                <a16:creationId xmlns:a16="http://schemas.microsoft.com/office/drawing/2014/main" id="{7668C93C-683F-ED87-598A-BB3F7B6BC862}"/>
              </a:ext>
            </a:extLst>
          </p:cNvPr>
          <p:cNvSpPr txBox="1"/>
          <p:nvPr/>
        </p:nvSpPr>
        <p:spPr>
          <a:xfrm>
            <a:off x="8218800" y="840000"/>
            <a:ext cx="3114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Lexend Deca ExtraLight"/>
                <a:ea typeface="Lexend Deca ExtraLight"/>
                <a:cs typeface="Lexend Deca ExtraLight"/>
                <a:sym typeface="Lexend Deca ExtraLight"/>
              </a:rPr>
              <a:t>Automated Domestic Irrigation System</a:t>
            </a:r>
            <a:endParaRPr sz="1200" dirty="0">
              <a:solidFill>
                <a:schemeClr val="dk2"/>
              </a:solidFill>
              <a:latin typeface="Lexend Deca ExtraLight"/>
              <a:ea typeface="Lexend Deca ExtraLight"/>
              <a:cs typeface="Lexend Deca ExtraLight"/>
              <a:sym typeface="Lexend Deca Extra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CF0EA06-DCC9-D71B-9BDF-72B8568E1185}"/>
              </a:ext>
            </a:extLst>
          </p:cNvPr>
          <p:cNvSpPr/>
          <p:nvPr/>
        </p:nvSpPr>
        <p:spPr>
          <a:xfrm>
            <a:off x="82505" y="2242116"/>
            <a:ext cx="2883159" cy="270587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arlow" panose="00000500000000000000" pitchFamily="2" charset="0"/>
              </a:rPr>
              <a:t>Inconvenience</a:t>
            </a:r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: Watering plants manually can be time-consuming and inconvenient, particularly for people who are busy or away from home frequently. 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CBB950-4FFB-5E1D-1D47-723AA6CBB593}"/>
              </a:ext>
            </a:extLst>
          </p:cNvPr>
          <p:cNvSpPr/>
          <p:nvPr/>
        </p:nvSpPr>
        <p:spPr>
          <a:xfrm>
            <a:off x="3107914" y="3096722"/>
            <a:ext cx="2883159" cy="270587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/>
                </a:solidFill>
                <a:latin typeface="Barlow" panose="00000500000000000000" pitchFamily="2" charset="0"/>
              </a:rPr>
              <a:t>Inconsistent watering</a:t>
            </a:r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: It can be difficult to maintain a consistent watering schedule manually, which can lead to over or under watering of plants</a:t>
            </a:r>
          </a:p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8FBCE0-AE4B-E363-D83E-282D371D7BBE}"/>
              </a:ext>
            </a:extLst>
          </p:cNvPr>
          <p:cNvSpPr/>
          <p:nvPr/>
        </p:nvSpPr>
        <p:spPr>
          <a:xfrm>
            <a:off x="6200929" y="2242116"/>
            <a:ext cx="2883159" cy="1999521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/>
                </a:solidFill>
                <a:latin typeface="Barlow" panose="00000500000000000000" pitchFamily="2" charset="0"/>
              </a:rPr>
              <a:t>Water waste</a:t>
            </a:r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: </a:t>
            </a:r>
          </a:p>
          <a:p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Manually watering plants can sometimes result in water waste due to overspray or runoff. </a:t>
            </a:r>
          </a:p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62A10C-3D4C-DE17-BC8C-80CDE3920B43}"/>
              </a:ext>
            </a:extLst>
          </p:cNvPr>
          <p:cNvSpPr/>
          <p:nvPr/>
        </p:nvSpPr>
        <p:spPr>
          <a:xfrm>
            <a:off x="9226336" y="3241876"/>
            <a:ext cx="2883159" cy="1630451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arlow" panose="00000500000000000000" pitchFamily="2" charset="0"/>
              </a:rPr>
              <a:t>Plant health: </a:t>
            </a:r>
            <a:r>
              <a:rPr lang="en-US" dirty="0">
                <a:solidFill>
                  <a:schemeClr val="accent6"/>
                </a:solidFill>
                <a:latin typeface="Barlow" panose="00000500000000000000" pitchFamily="2" charset="0"/>
              </a:rPr>
              <a:t>Inconsistent watering or over/under watering can lead to poor plant health.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7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1" y="1978090"/>
            <a:ext cx="8500188" cy="403990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600" b="1" dirty="0">
                <a:solidFill>
                  <a:schemeClr val="accent6"/>
                </a:solidFill>
                <a:latin typeface="Barlow" panose="00000500000000000000" pitchFamily="2" charset="0"/>
              </a:rPr>
              <a:t>A</a:t>
            </a:r>
            <a:r>
              <a:rPr lang="en-IN" sz="3600" dirty="0">
                <a:solidFill>
                  <a:schemeClr val="accent6"/>
                </a:solidFill>
                <a:latin typeface="Barlow" panose="00000500000000000000" pitchFamily="2" charset="0"/>
              </a:rPr>
              <a:t>utomated </a:t>
            </a:r>
            <a:r>
              <a:rPr lang="en-IN" sz="3600" b="1" dirty="0">
                <a:solidFill>
                  <a:schemeClr val="accent6"/>
                </a:solidFill>
                <a:latin typeface="Barlow" panose="00000500000000000000" pitchFamily="2" charset="0"/>
              </a:rPr>
              <a:t>D</a:t>
            </a:r>
            <a:r>
              <a:rPr lang="en-IN" sz="3600" dirty="0">
                <a:solidFill>
                  <a:schemeClr val="accent6"/>
                </a:solidFill>
                <a:latin typeface="Barlow" panose="00000500000000000000" pitchFamily="2" charset="0"/>
              </a:rPr>
              <a:t>omestic </a:t>
            </a:r>
            <a:r>
              <a:rPr lang="en-IN" sz="3600" b="1" dirty="0">
                <a:solidFill>
                  <a:schemeClr val="accent6"/>
                </a:solidFill>
                <a:latin typeface="Barlow" panose="00000500000000000000" pitchFamily="2" charset="0"/>
              </a:rPr>
              <a:t>I</a:t>
            </a:r>
            <a:r>
              <a:rPr lang="en-IN" sz="3600" dirty="0">
                <a:solidFill>
                  <a:schemeClr val="accent6"/>
                </a:solidFill>
                <a:latin typeface="Barlow" panose="00000500000000000000" pitchFamily="2" charset="0"/>
              </a:rPr>
              <a:t>rrigation </a:t>
            </a:r>
            <a:r>
              <a:rPr lang="en-IN" sz="3600" b="1" dirty="0">
                <a:solidFill>
                  <a:schemeClr val="accent6"/>
                </a:solidFill>
                <a:latin typeface="Barlow" panose="00000500000000000000" pitchFamily="2" charset="0"/>
              </a:rPr>
              <a:t>S</a:t>
            </a:r>
            <a:r>
              <a:rPr lang="en-IN" sz="3600" dirty="0">
                <a:solidFill>
                  <a:schemeClr val="accent6"/>
                </a:solidFill>
                <a:latin typeface="Barlow" panose="00000500000000000000" pitchFamily="2" charset="0"/>
              </a:rPr>
              <a:t>ystem</a:t>
            </a:r>
          </a:p>
          <a:p>
            <a:endParaRPr lang="en-IN" sz="3600" dirty="0">
              <a:solidFill>
                <a:schemeClr val="accent6"/>
              </a:solidFill>
              <a:latin typeface="Barlow" panose="00000500000000000000" pitchFamily="2" charset="0"/>
            </a:endParaRPr>
          </a:p>
          <a:p>
            <a:r>
              <a:rPr lang="en-US" sz="2800" dirty="0">
                <a:solidFill>
                  <a:schemeClr val="accent6"/>
                </a:solidFill>
                <a:latin typeface="Barlow" panose="00000500000000000000" pitchFamily="2" charset="0"/>
              </a:rPr>
              <a:t>A fail-proof, easy to operate and resource-efficient solution to regulate the soil moisture level of the garden and maintain the general health of plants.</a:t>
            </a:r>
          </a:p>
        </p:txBody>
      </p:sp>
      <p:sp>
        <p:nvSpPr>
          <p:cNvPr id="256" name="Google Shape;256;p36"/>
          <p:cNvSpPr txBox="1"/>
          <p:nvPr/>
        </p:nvSpPr>
        <p:spPr>
          <a:xfrm>
            <a:off x="8218800" y="840000"/>
            <a:ext cx="3114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Lexend Deca ExtraLight"/>
                <a:ea typeface="Lexend Deca ExtraLight"/>
                <a:cs typeface="Lexend Deca ExtraLight"/>
                <a:sym typeface="Lexend Deca ExtraLight"/>
              </a:rPr>
              <a:t>Automated Domestic Irrigation System</a:t>
            </a:r>
          </a:p>
        </p:txBody>
      </p:sp>
      <p:sp>
        <p:nvSpPr>
          <p:cNvPr id="2" name="Google Shape;492;p45">
            <a:extLst>
              <a:ext uri="{FF2B5EF4-FFF2-40B4-BE49-F238E27FC236}">
                <a16:creationId xmlns:a16="http://schemas.microsoft.com/office/drawing/2014/main" id="{FEE63BEC-9BF1-95B8-DA89-BE18BEDAE214}"/>
              </a:ext>
            </a:extLst>
          </p:cNvPr>
          <p:cNvSpPr txBox="1">
            <a:spLocks/>
          </p:cNvSpPr>
          <p:nvPr/>
        </p:nvSpPr>
        <p:spPr>
          <a:xfrm>
            <a:off x="0" y="1055400"/>
            <a:ext cx="5438364" cy="118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6000" b="1" kern="0" dirty="0">
                <a:solidFill>
                  <a:schemeClr val="accent6"/>
                </a:solidFill>
                <a:latin typeface="Lexend Deca" panose="020B0604020202020204" charset="0"/>
              </a:rPr>
              <a:t>Our Solution</a:t>
            </a:r>
            <a:endParaRPr lang="en-US" sz="6000" b="1" kern="0" dirty="0">
              <a:solidFill>
                <a:schemeClr val="accent6"/>
              </a:solidFill>
              <a:latin typeface="Lexend Deca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BCAC2-601D-DC54-5C92-A0AFAA549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09" y="1742577"/>
            <a:ext cx="2998084" cy="337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73F22B-2BC4-77EE-CEE7-3B2284530032}"/>
              </a:ext>
            </a:extLst>
          </p:cNvPr>
          <p:cNvSpPr/>
          <p:nvPr/>
        </p:nvSpPr>
        <p:spPr>
          <a:xfrm>
            <a:off x="7239113" y="1858619"/>
            <a:ext cx="4835472" cy="296186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i="1" dirty="0">
                <a:solidFill>
                  <a:schemeClr val="accent6"/>
                </a:solidFill>
                <a:latin typeface="Barlow" panose="00000500000000000000" pitchFamily="2" charset="0"/>
              </a:rPr>
              <a:t>Sensor Unit</a:t>
            </a:r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:</a:t>
            </a:r>
          </a:p>
          <a:p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The sensor unit measures the real-time soil moisture level and updates it in the database.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5C7B54-D226-EB84-9041-74112ED64D3D}"/>
              </a:ext>
            </a:extLst>
          </p:cNvPr>
          <p:cNvSpPr/>
          <p:nvPr/>
        </p:nvSpPr>
        <p:spPr>
          <a:xfrm>
            <a:off x="0" y="0"/>
            <a:ext cx="4464524" cy="81500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accent6"/>
                </a:solidFill>
                <a:latin typeface="Lexend Deca" panose="020B0604020202020204" charset="0"/>
              </a:rPr>
              <a:t>How Does It Work??</a:t>
            </a:r>
          </a:p>
        </p:txBody>
      </p:sp>
    </p:spTree>
    <p:extLst>
      <p:ext uri="{BB962C8B-B14F-4D97-AF65-F5344CB8AC3E}">
        <p14:creationId xmlns:p14="http://schemas.microsoft.com/office/powerpoint/2010/main" val="126476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5C7B54-D226-EB84-9041-74112ED64D3D}"/>
              </a:ext>
            </a:extLst>
          </p:cNvPr>
          <p:cNvSpPr/>
          <p:nvPr/>
        </p:nvSpPr>
        <p:spPr>
          <a:xfrm>
            <a:off x="0" y="0"/>
            <a:ext cx="4464524" cy="81500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accent6"/>
                </a:solidFill>
                <a:latin typeface="Lexend Deca" panose="020B0604020202020204" charset="0"/>
              </a:rPr>
              <a:t>How Does It Work??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086A3D-4670-865B-C4DD-23BFFEFA0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1" y="1540109"/>
            <a:ext cx="2004139" cy="4453643"/>
          </a:xfrm>
          <a:prstGeom prst="rect">
            <a:avLst/>
          </a:prstGeom>
          <a:ln w="57150" cap="sq" cmpd="thickThin">
            <a:solidFill>
              <a:schemeClr val="tx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0B0A1E-F710-BDF2-460D-3C9D45C47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54" y="1540108"/>
            <a:ext cx="2004139" cy="4453643"/>
          </a:xfrm>
          <a:prstGeom prst="rect">
            <a:avLst/>
          </a:prstGeom>
          <a:ln w="57150" cap="sq" cmpd="thickThin">
            <a:solidFill>
              <a:schemeClr val="tx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401D90-D4EE-CCEF-F426-715A4F0E3C7A}"/>
              </a:ext>
            </a:extLst>
          </p:cNvPr>
          <p:cNvSpPr/>
          <p:nvPr/>
        </p:nvSpPr>
        <p:spPr>
          <a:xfrm>
            <a:off x="7239113" y="1858619"/>
            <a:ext cx="4835472" cy="296186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i="1" dirty="0">
                <a:solidFill>
                  <a:schemeClr val="accent6"/>
                </a:solidFill>
                <a:latin typeface="Barlow" panose="00000500000000000000" pitchFamily="2" charset="0"/>
              </a:rPr>
              <a:t>Web Interface</a:t>
            </a:r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:</a:t>
            </a:r>
          </a:p>
          <a:p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Displays the current soil moisture level and valve status to the user.</a:t>
            </a:r>
          </a:p>
        </p:txBody>
      </p:sp>
    </p:spTree>
    <p:extLst>
      <p:ext uri="{BB962C8B-B14F-4D97-AF65-F5344CB8AC3E}">
        <p14:creationId xmlns:p14="http://schemas.microsoft.com/office/powerpoint/2010/main" val="188680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73F22B-2BC4-77EE-CEE7-3B2284530032}"/>
              </a:ext>
            </a:extLst>
          </p:cNvPr>
          <p:cNvSpPr/>
          <p:nvPr/>
        </p:nvSpPr>
        <p:spPr>
          <a:xfrm>
            <a:off x="7239113" y="1858619"/>
            <a:ext cx="4835472" cy="296186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i="1" dirty="0">
                <a:solidFill>
                  <a:schemeClr val="accent6"/>
                </a:solidFill>
                <a:latin typeface="Barlow" panose="00000500000000000000" pitchFamily="2" charset="0"/>
              </a:rPr>
              <a:t>Control Unit</a:t>
            </a:r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:</a:t>
            </a:r>
          </a:p>
          <a:p>
            <a:r>
              <a:rPr lang="en-US" sz="3200" dirty="0">
                <a:solidFill>
                  <a:schemeClr val="accent6"/>
                </a:solidFill>
                <a:latin typeface="Barlow" panose="00000500000000000000" pitchFamily="2" charset="0"/>
              </a:rPr>
              <a:t>The control unit receives moisture data from the database and actuates the valve accordingly.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5C7B54-D226-EB84-9041-74112ED64D3D}"/>
              </a:ext>
            </a:extLst>
          </p:cNvPr>
          <p:cNvSpPr/>
          <p:nvPr/>
        </p:nvSpPr>
        <p:spPr>
          <a:xfrm>
            <a:off x="0" y="0"/>
            <a:ext cx="4464524" cy="81500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accent6"/>
                </a:solidFill>
                <a:latin typeface="Lexend Deca" panose="020B0604020202020204" charset="0"/>
              </a:rPr>
              <a:t>How Does It Work??</a:t>
            </a:r>
          </a:p>
        </p:txBody>
      </p:sp>
    </p:spTree>
    <p:extLst>
      <p:ext uri="{BB962C8B-B14F-4D97-AF65-F5344CB8AC3E}">
        <p14:creationId xmlns:p14="http://schemas.microsoft.com/office/powerpoint/2010/main" val="318747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5C7B54-D226-EB84-9041-74112ED64D3D}"/>
              </a:ext>
            </a:extLst>
          </p:cNvPr>
          <p:cNvSpPr/>
          <p:nvPr/>
        </p:nvSpPr>
        <p:spPr>
          <a:xfrm>
            <a:off x="0" y="0"/>
            <a:ext cx="4464524" cy="81500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accent6"/>
                </a:solidFill>
                <a:latin typeface="Lexend Deca" panose="020B0604020202020204" charset="0"/>
              </a:rPr>
              <a:t>How Does It Work??</a:t>
            </a:r>
          </a:p>
        </p:txBody>
      </p:sp>
      <p:pic>
        <p:nvPicPr>
          <p:cNvPr id="2" name="WhatsApp Video 2022-12-20 at 12.47.54">
            <a:hlinkClick r:id="" action="ppaction://media"/>
            <a:extLst>
              <a:ext uri="{FF2B5EF4-FFF2-40B4-BE49-F238E27FC236}">
                <a16:creationId xmlns:a16="http://schemas.microsoft.com/office/drawing/2014/main" id="{CB9DDC5E-55D2-C32F-1AC5-901129CCC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0238" y="1008075"/>
            <a:ext cx="9457083" cy="5202628"/>
          </a:xfrm>
          <a:prstGeom prst="rect">
            <a:avLst/>
          </a:prstGeom>
          <a:ln w="5715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96579-2B57-7628-1349-DB7486209B1E}"/>
              </a:ext>
            </a:extLst>
          </p:cNvPr>
          <p:cNvSpPr txBox="1"/>
          <p:nvPr/>
        </p:nvSpPr>
        <p:spPr>
          <a:xfrm>
            <a:off x="2803775" y="6369418"/>
            <a:ext cx="683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  <a:latin typeface="Barlow" panose="00000500000000000000" pitchFamily="2" charset="0"/>
              </a:rPr>
              <a:t>Demonstration of working prototype</a:t>
            </a:r>
          </a:p>
        </p:txBody>
      </p:sp>
    </p:spTree>
    <p:extLst>
      <p:ext uri="{BB962C8B-B14F-4D97-AF65-F5344CB8AC3E}">
        <p14:creationId xmlns:p14="http://schemas.microsoft.com/office/powerpoint/2010/main" val="327086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AD150EC-115B-C3F8-580C-4BD58DE8CFB7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960000" y="444076"/>
            <a:ext cx="10272000" cy="107681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867" b="1" dirty="0">
                <a:solidFill>
                  <a:schemeClr val="accent6"/>
                </a:solidFill>
                <a:latin typeface="Lexend Deca" panose="020B0604020202020204" charset="0"/>
              </a:rPr>
              <a:t>Market Analysis</a:t>
            </a:r>
            <a:br>
              <a:rPr lang="en-US" sz="4267" dirty="0">
                <a:solidFill>
                  <a:schemeClr val="accent6"/>
                </a:solidFill>
                <a:latin typeface="Lexend Deca" panose="020B0604020202020204" charset="0"/>
              </a:rPr>
            </a:b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039E31-8AD3-4CF0-18A3-79D04996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065" y="2425279"/>
            <a:ext cx="3658726" cy="2007442"/>
          </a:xfrm>
          <a:prstGeom prst="rect">
            <a:avLst/>
          </a:prstGeom>
          <a:ln w="57150" cap="sq" cmpd="thickThin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5A1E6-B16B-8E07-750E-9C0536F12719}"/>
              </a:ext>
            </a:extLst>
          </p:cNvPr>
          <p:cNvSpPr txBox="1"/>
          <p:nvPr/>
        </p:nvSpPr>
        <p:spPr>
          <a:xfrm>
            <a:off x="242597" y="2183363"/>
            <a:ext cx="47306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1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Global Gardening Equipment Market size</a:t>
            </a:r>
            <a:endParaRPr lang="en-US" sz="6000" i="1" dirty="0">
              <a:solidFill>
                <a:schemeClr val="accent6"/>
              </a:solidFill>
              <a:latin typeface="Barlow" panose="00000500000000000000" pitchFamily="2" charset="0"/>
            </a:endParaRPr>
          </a:p>
          <a:p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$114  		5.0%</a:t>
            </a:r>
          </a:p>
          <a:p>
            <a:r>
              <a:rPr lang="en-US" sz="2000" b="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billion by </a:t>
            </a:r>
            <a:r>
              <a:rPr lang="en-US" sz="2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2028		</a:t>
            </a:r>
            <a:r>
              <a:rPr lang="en-US" sz="200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Expected CAGR</a:t>
            </a:r>
            <a:endParaRPr lang="en-US" sz="20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D19A9-86FF-5BFE-3A55-3F2F7F35C8F1}"/>
              </a:ext>
            </a:extLst>
          </p:cNvPr>
          <p:cNvSpPr txBox="1"/>
          <p:nvPr/>
        </p:nvSpPr>
        <p:spPr>
          <a:xfrm>
            <a:off x="242597" y="4074476"/>
            <a:ext cx="97318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Barlow" panose="00000500000000000000" pitchFamily="2" charset="0"/>
              </a:rPr>
              <a:t>Indian Gardening Home</a:t>
            </a:r>
            <a:r>
              <a:rPr lang="en-US" sz="2000" b="0" i="1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 Retail Sector Market size</a:t>
            </a:r>
            <a:endParaRPr lang="en-US" sz="6000" i="1" dirty="0">
              <a:solidFill>
                <a:schemeClr val="accent6"/>
              </a:solidFill>
              <a:latin typeface="Barlow" panose="00000500000000000000" pitchFamily="2" charset="0"/>
            </a:endParaRPr>
          </a:p>
          <a:p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₹ 3,538 	₹ 5,807 	10.4%</a:t>
            </a:r>
          </a:p>
          <a:p>
            <a:r>
              <a:rPr lang="en-US" sz="2000" b="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billion in </a:t>
            </a:r>
            <a:r>
              <a:rPr lang="en-US" sz="2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2020		</a:t>
            </a:r>
            <a:r>
              <a:rPr lang="en-US" sz="2000" b="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 billion by </a:t>
            </a:r>
            <a:r>
              <a:rPr lang="en-US" sz="2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2025 		</a:t>
            </a:r>
            <a:r>
              <a:rPr lang="en-US" sz="200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Expected CAGR</a:t>
            </a:r>
            <a:endParaRPr lang="en-US" sz="20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3EC75-4EA0-B5CF-37E1-5E9728D8ED49}"/>
              </a:ext>
            </a:extLst>
          </p:cNvPr>
          <p:cNvSpPr txBox="1"/>
          <p:nvPr/>
        </p:nvSpPr>
        <p:spPr>
          <a:xfrm>
            <a:off x="0" y="604459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  <a:latin typeface="Barlow" panose="00000500000000000000" pitchFamily="2" charset="0"/>
              </a:rPr>
              <a:t>Source</a:t>
            </a:r>
            <a:r>
              <a:rPr lang="en-US" sz="1000" dirty="0">
                <a:solidFill>
                  <a:schemeClr val="accent6"/>
                </a:solidFill>
                <a:latin typeface="Barlow" panose="00000500000000000000" pitchFamily="2" charset="0"/>
              </a:rPr>
              <a:t>:</a:t>
            </a:r>
          </a:p>
          <a:p>
            <a:r>
              <a:rPr lang="en-US" sz="1000" dirty="0">
                <a:hlinkClick r:id="rId3"/>
              </a:rPr>
              <a:t>Home and Garden Retailing in India - Sector Overview, Market Size and Forecast to 2025 (researchandmarkets.com)</a:t>
            </a:r>
            <a:endParaRPr lang="en-US" sz="1000" dirty="0"/>
          </a:p>
          <a:p>
            <a:r>
              <a:rPr lang="en-US" sz="1000" dirty="0">
                <a:hlinkClick r:id="rId4"/>
              </a:rPr>
              <a:t>Global Gardening Equipment Market Size, Share &amp; Industry Trends Analysis Report By End use (Commercial/Government and Residential), By Product, By Sales Channel, By Regional Outlook and Forecast, 2022-2028 (researchandmarkets.com)</a:t>
            </a:r>
            <a:endParaRPr lang="en-US" sz="10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26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AD150EC-115B-C3F8-580C-4BD58DE8CFB7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960000" y="444076"/>
            <a:ext cx="10272000" cy="107681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870" b="1" dirty="0">
                <a:solidFill>
                  <a:schemeClr val="accent6"/>
                </a:solidFill>
                <a:latin typeface="Lexend Deca" panose="020B0604020202020204" charset="0"/>
              </a:rPr>
              <a:t>Price Estimation</a:t>
            </a:r>
            <a:br>
              <a:rPr lang="en-US" sz="4267" dirty="0">
                <a:solidFill>
                  <a:schemeClr val="accent6"/>
                </a:solidFill>
                <a:latin typeface="Lexend Deca" panose="020B060402020202020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5A1E6-B16B-8E07-750E-9C0536F12719}"/>
              </a:ext>
            </a:extLst>
          </p:cNvPr>
          <p:cNvSpPr txBox="1"/>
          <p:nvPr/>
        </p:nvSpPr>
        <p:spPr>
          <a:xfrm>
            <a:off x="242596" y="2183363"/>
            <a:ext cx="11949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₹ 2318*  	 ₹ 600 	₹ 200	 ₹ 3118</a:t>
            </a:r>
          </a:p>
          <a:p>
            <a:r>
              <a:rPr lang="en-US" sz="2000" b="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Material Cost</a:t>
            </a:r>
            <a:r>
              <a:rPr lang="en-US" sz="2000" b="1" dirty="0">
                <a:solidFill>
                  <a:schemeClr val="accent6"/>
                </a:solidFill>
                <a:latin typeface="Barlow" panose="00000500000000000000" pitchFamily="2" charset="0"/>
              </a:rPr>
              <a:t>		   </a:t>
            </a:r>
            <a:r>
              <a:rPr lang="en-US" sz="2000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Labour Cost		Overhead Costs		   Total Manufacturing Cost</a:t>
            </a:r>
            <a:endParaRPr lang="en-US" sz="2000" dirty="0">
              <a:solidFill>
                <a:schemeClr val="accent6"/>
              </a:solidFill>
              <a:latin typeface="Barlow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3EC75-4EA0-B5CF-37E1-5E9728D8ED49}"/>
              </a:ext>
            </a:extLst>
          </p:cNvPr>
          <p:cNvSpPr txBox="1"/>
          <p:nvPr/>
        </p:nvSpPr>
        <p:spPr>
          <a:xfrm>
            <a:off x="0" y="604459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  <a:latin typeface="Barlow" panose="00000500000000000000" pitchFamily="2" charset="0"/>
              </a:rPr>
              <a:t>*</a:t>
            </a:r>
            <a:r>
              <a:rPr lang="en-US" sz="1400" dirty="0">
                <a:solidFill>
                  <a:schemeClr val="accent6"/>
                </a:solidFill>
                <a:latin typeface="Barlow" panose="00000500000000000000" pitchFamily="2" charset="0"/>
              </a:rPr>
              <a:t>Refer Bill of Materials from Project 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64D84-9741-5BCC-1A23-D446A8B37A40}"/>
              </a:ext>
            </a:extLst>
          </p:cNvPr>
          <p:cNvSpPr txBox="1"/>
          <p:nvPr/>
        </p:nvSpPr>
        <p:spPr>
          <a:xfrm>
            <a:off x="242597" y="4058679"/>
            <a:ext cx="119494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44% 	 	 ~₹ 1381		 </a:t>
            </a:r>
            <a:r>
              <a:rPr lang="en-US" sz="8000" b="1" i="0" dirty="0">
                <a:solidFill>
                  <a:schemeClr val="accent6"/>
                </a:solidFill>
                <a:effectLst/>
                <a:latin typeface="Barlow" panose="00000500000000000000" pitchFamily="2" charset="0"/>
              </a:rPr>
              <a:t>~₹ 4499</a:t>
            </a:r>
          </a:p>
          <a:p>
            <a:r>
              <a:rPr lang="en-US" sz="2000" dirty="0">
                <a:solidFill>
                  <a:schemeClr val="accent6"/>
                </a:solidFill>
                <a:latin typeface="Barlow" panose="00000500000000000000" pitchFamily="2" charset="0"/>
              </a:rPr>
              <a:t>Profit Margin			Profit Gain			Final Price</a:t>
            </a:r>
          </a:p>
        </p:txBody>
      </p:sp>
    </p:spTree>
    <p:extLst>
      <p:ext uri="{BB962C8B-B14F-4D97-AF65-F5344CB8AC3E}">
        <p14:creationId xmlns:p14="http://schemas.microsoft.com/office/powerpoint/2010/main" val="13144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heme/theme1.xml><?xml version="1.0" encoding="utf-8"?>
<a:theme xmlns:a="http://schemas.openxmlformats.org/drawingml/2006/main" name="Agribusiness Company Profile by Slidesgo">
  <a:themeElements>
    <a:clrScheme name="Simple Light">
      <a:dk1>
        <a:srgbClr val="3A6346"/>
      </a:dk1>
      <a:lt1>
        <a:srgbClr val="93C5A1"/>
      </a:lt1>
      <a:dk2>
        <a:srgbClr val="FFFFFF"/>
      </a:dk2>
      <a:lt2>
        <a:srgbClr val="0B2707"/>
      </a:lt2>
      <a:accent1>
        <a:srgbClr val="0A4B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515</Words>
  <Application>Microsoft Office PowerPoint</Application>
  <PresentationFormat>Widescreen</PresentationFormat>
  <Paragraphs>49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Barlow</vt:lpstr>
      <vt:lpstr>Calibri</vt:lpstr>
      <vt:lpstr>Lexend Deca</vt:lpstr>
      <vt:lpstr>Lexend Deca ExtraLight</vt:lpstr>
      <vt:lpstr>Agribusiness Company Profile by Slidesgo</vt:lpstr>
      <vt:lpstr>Mini Project Team 1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Analysis </vt:lpstr>
      <vt:lpstr>Price Estimation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Team 1</dc:title>
  <dc:creator>01fe20bar027</dc:creator>
  <cp:lastModifiedBy>01fe20bar027</cp:lastModifiedBy>
  <cp:revision>8</cp:revision>
  <dcterms:created xsi:type="dcterms:W3CDTF">2022-12-20T04:37:20Z</dcterms:created>
  <dcterms:modified xsi:type="dcterms:W3CDTF">2022-12-20T09:11:31Z</dcterms:modified>
</cp:coreProperties>
</file>